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75" r:id="rId4"/>
    <p:sldId id="276" r:id="rId5"/>
    <p:sldId id="282" r:id="rId6"/>
    <p:sldId id="277" r:id="rId7"/>
    <p:sldId id="278" r:id="rId8"/>
    <p:sldId id="279" r:id="rId9"/>
    <p:sldId id="280" r:id="rId10"/>
    <p:sldId id="265" r:id="rId11"/>
    <p:sldId id="281" r:id="rId12"/>
    <p:sldId id="283" r:id="rId13"/>
    <p:sldId id="284" r:id="rId14"/>
    <p:sldId id="300" r:id="rId15"/>
    <p:sldId id="285" r:id="rId16"/>
    <p:sldId id="290" r:id="rId17"/>
    <p:sldId id="291" r:id="rId18"/>
    <p:sldId id="292" r:id="rId19"/>
    <p:sldId id="294" r:id="rId20"/>
    <p:sldId id="293" r:id="rId21"/>
    <p:sldId id="298" r:id="rId22"/>
    <p:sldId id="286" r:id="rId23"/>
    <p:sldId id="287" r:id="rId24"/>
    <p:sldId id="289" r:id="rId25"/>
    <p:sldId id="299" r:id="rId26"/>
    <p:sldId id="288" r:id="rId27"/>
    <p:sldId id="295" r:id="rId28"/>
    <p:sldId id="297" r:id="rId29"/>
    <p:sldId id="29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08"/>
  </p:normalViewPr>
  <p:slideViewPr>
    <p:cSldViewPr snapToGrid="0" snapToObjects="1">
      <p:cViewPr>
        <p:scale>
          <a:sx n="103" d="100"/>
          <a:sy n="103" d="100"/>
        </p:scale>
        <p:origin x="36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4AF21-A642-5240-BE0C-5CD82787AA61}" type="datetimeFigureOut">
              <a:rPr kumimoji="1" lang="zh-TW" altLang="en-US" smtClean="0"/>
              <a:t>2019/3/5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25836-A082-414C-90E4-ADA6292464AC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234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/>
              <a:t>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3/5/19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microsoft.com/office/2007/relationships/hdphoto" Target="../media/hdphoto2.wdp"/><Relationship Id="rId7" Type="http://schemas.openxmlformats.org/officeDocument/2006/relationships/image" Target="../media/image1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microsoft.com/office/2007/relationships/hdphoto" Target="../media/hdphoto1.wdp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jp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A18982DB-5520-B040-A1DB-EEE26DA4EC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  <a:extLst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8422BAF0-57E1-244B-A841-221CF64AB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609600"/>
            <a:ext cx="8676222" cy="3925330"/>
          </a:xfrm>
        </p:spPr>
        <p:txBody>
          <a:bodyPr>
            <a:normAutofit/>
          </a:bodyPr>
          <a:lstStyle/>
          <a:p>
            <a:r>
              <a:rPr kumimoji="1" lang="en-US" altLang="zh-TW" sz="5400" dirty="0">
                <a:solidFill>
                  <a:srgbClr val="FF0000"/>
                </a:solidFill>
              </a:rPr>
              <a:t>FIFA 19 analysis</a:t>
            </a:r>
            <a:br>
              <a:rPr kumimoji="1" lang="en-US" altLang="zh-TW" sz="7200" dirty="0">
                <a:solidFill>
                  <a:srgbClr val="FF0000"/>
                </a:solidFill>
              </a:rPr>
            </a:br>
            <a:r>
              <a:rPr kumimoji="1" lang="en-US" altLang="zh-TW" sz="7200" b="1" dirty="0">
                <a:solidFill>
                  <a:srgbClr val="FF0000"/>
                </a:solidFill>
              </a:rPr>
              <a:t>Soccer: Live it and love it</a:t>
            </a:r>
            <a:endParaRPr kumimoji="1" lang="zh-TW" altLang="en-US" sz="7200" b="1" dirty="0">
              <a:solidFill>
                <a:srgbClr val="FF0000"/>
              </a:solidFill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E790DB0-3656-8246-AC83-A058696FB5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4812957"/>
            <a:ext cx="8676222" cy="1905000"/>
          </a:xfrm>
        </p:spPr>
        <p:txBody>
          <a:bodyPr>
            <a:normAutofit/>
          </a:bodyPr>
          <a:lstStyle/>
          <a:p>
            <a:r>
              <a:rPr kumimoji="1" lang="en-US" altLang="zh-TW" sz="2400" dirty="0">
                <a:solidFill>
                  <a:srgbClr val="00B0F0"/>
                </a:solidFill>
              </a:rPr>
              <a:t>Marco Lin</a:t>
            </a:r>
            <a:endParaRPr kumimoji="1" lang="zh-TW" alt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864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6" name="圖片 5" descr="Neymar&#10;">
            <a:extLst>
              <a:ext uri="{FF2B5EF4-FFF2-40B4-BE49-F238E27FC236}">
                <a16:creationId xmlns:a16="http://schemas.microsoft.com/office/drawing/2014/main" id="{39985A14-FF49-5047-85B6-3ADE837EA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26" y="377263"/>
            <a:ext cx="3492500" cy="2324100"/>
          </a:xfrm>
          <a:prstGeom prst="rect">
            <a:avLst/>
          </a:prstGeom>
        </p:spPr>
      </p:pic>
      <p:pic>
        <p:nvPicPr>
          <p:cNvPr id="11" name="圖片 10" descr="一張含有 個人, 運動, 男人, 田徑 的圖片&#10;&#10;&#10;&#10;自動產生的描述">
            <a:extLst>
              <a:ext uri="{FF2B5EF4-FFF2-40B4-BE49-F238E27FC236}">
                <a16:creationId xmlns:a16="http://schemas.microsoft.com/office/drawing/2014/main" id="{0587F5AD-6D0A-8548-AF06-BF691691C6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0532" y="377263"/>
            <a:ext cx="4518969" cy="2537926"/>
          </a:xfrm>
          <a:prstGeom prst="rect">
            <a:avLst/>
          </a:prstGeom>
        </p:spPr>
      </p:pic>
      <p:pic>
        <p:nvPicPr>
          <p:cNvPr id="13" name="圖片 12" descr="一張含有 個人, 運動, 體育競賽, 選手 的圖片&#10;&#10;&#10;&#10;自動產生的描述">
            <a:extLst>
              <a:ext uri="{FF2B5EF4-FFF2-40B4-BE49-F238E27FC236}">
                <a16:creationId xmlns:a16="http://schemas.microsoft.com/office/drawing/2014/main" id="{24379D55-03BF-6140-87E4-7089E127AF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8510" y="292099"/>
            <a:ext cx="3744481" cy="2537926"/>
          </a:xfrm>
          <a:prstGeom prst="rect">
            <a:avLst/>
          </a:prstGeom>
        </p:spPr>
      </p:pic>
      <p:pic>
        <p:nvPicPr>
          <p:cNvPr id="15" name="圖片 14" descr="一張含有 個人, 男人, 選手, 室外 的圖片&#10;&#10;&#10;&#10;自動產生的描述">
            <a:extLst>
              <a:ext uri="{FF2B5EF4-FFF2-40B4-BE49-F238E27FC236}">
                <a16:creationId xmlns:a16="http://schemas.microsoft.com/office/drawing/2014/main" id="{CAD5B28A-F3C7-7E47-89F4-A1CAE1E392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314" y="3429000"/>
            <a:ext cx="4341341" cy="2966583"/>
          </a:xfrm>
          <a:prstGeom prst="rect">
            <a:avLst/>
          </a:prstGeom>
        </p:spPr>
      </p:pic>
      <p:pic>
        <p:nvPicPr>
          <p:cNvPr id="18" name="圖片 17" descr="一張含有 個人, 體育競賽, 男人, 運動 的圖片&#10;&#10;&#10;&#10;自動產生的描述">
            <a:extLst>
              <a:ext uri="{FF2B5EF4-FFF2-40B4-BE49-F238E27FC236}">
                <a16:creationId xmlns:a16="http://schemas.microsoft.com/office/drawing/2014/main" id="{03886006-8A2A-3043-9349-FDB3BAC46B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5949" y="3579875"/>
            <a:ext cx="4518968" cy="299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118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563" y="280728"/>
            <a:ext cx="5318854" cy="93750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Adaptation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2FF2F20-551B-BA44-A85D-FB5553C7F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063" y="1446472"/>
            <a:ext cx="6223000" cy="51308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031A475-A81F-D943-86D4-C809CFF3010F}"/>
              </a:ext>
            </a:extLst>
          </p:cNvPr>
          <p:cNvSpPr txBox="1"/>
          <p:nvPr/>
        </p:nvSpPr>
        <p:spPr>
          <a:xfrm>
            <a:off x="7030995" y="1446472"/>
            <a:ext cx="4695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2400" dirty="0"/>
              <a:t>Potential Score – Overall Score = Score</a:t>
            </a:r>
            <a:r>
              <a:rPr kumimoji="1" lang="zh-TW" altLang="en-US" sz="2400" dirty="0"/>
              <a:t> </a:t>
            </a:r>
            <a:r>
              <a:rPr kumimoji="1" lang="en-US" altLang="zh-TW" sz="2400" dirty="0"/>
              <a:t>(potential growth Score) </a:t>
            </a:r>
            <a:endParaRPr kumimoji="1" lang="zh-TW" altLang="en-US" sz="2400" dirty="0"/>
          </a:p>
        </p:txBody>
      </p:sp>
      <p:pic>
        <p:nvPicPr>
          <p:cNvPr id="7" name="圖片 6" descr="一張含有 個人, 牆, 室內, 男人 的圖片&#10;&#10;&#10;&#10;自動產生的描述">
            <a:extLst>
              <a:ext uri="{FF2B5EF4-FFF2-40B4-BE49-F238E27FC236}">
                <a16:creationId xmlns:a16="http://schemas.microsoft.com/office/drawing/2014/main" id="{6F1E5438-9882-C443-AD70-4C664172E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3106" y="4011872"/>
            <a:ext cx="4522572" cy="2543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04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2491500"/>
            <a:ext cx="8676222" cy="93750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Simple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2218439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919" y="289607"/>
            <a:ext cx="9218141" cy="93750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Potential growth ~ Age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5031A475-A81F-D943-86D4-C809CFF3010F}"/>
              </a:ext>
            </a:extLst>
          </p:cNvPr>
          <p:cNvSpPr txBox="1"/>
          <p:nvPr/>
        </p:nvSpPr>
        <p:spPr>
          <a:xfrm>
            <a:off x="197708" y="6356467"/>
            <a:ext cx="5585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dirty="0"/>
              <a:t>PS: Potential Score – Overall Score = Score</a:t>
            </a:r>
            <a:endParaRPr kumimoji="1"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5045E22-CCF8-CC45-A6A6-15AB525F9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844" y="1143226"/>
            <a:ext cx="5474043" cy="5425167"/>
          </a:xfrm>
          <a:prstGeom prst="rect">
            <a:avLst/>
          </a:prstGeom>
        </p:spPr>
      </p:pic>
      <p:pic>
        <p:nvPicPr>
          <p:cNvPr id="12" name="圖片 11" descr="一張含有 文字 的圖片&#10;&#10;&#10;&#10;自動產生的描述">
            <a:extLst>
              <a:ext uri="{FF2B5EF4-FFF2-40B4-BE49-F238E27FC236}">
                <a16:creationId xmlns:a16="http://schemas.microsoft.com/office/drawing/2014/main" id="{DEDEE6F4-C0F2-4D4A-AB9B-2CF38B001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113" y="3053213"/>
            <a:ext cx="4813087" cy="3171053"/>
          </a:xfrm>
          <a:prstGeom prst="rect">
            <a:avLst/>
          </a:prstGeom>
        </p:spPr>
      </p:pic>
      <p:sp>
        <p:nvSpPr>
          <p:cNvPr id="13" name="文字方塊 12">
            <a:extLst>
              <a:ext uri="{FF2B5EF4-FFF2-40B4-BE49-F238E27FC236}">
                <a16:creationId xmlns:a16="http://schemas.microsoft.com/office/drawing/2014/main" id="{013AD068-A52F-1C49-ACA2-8DD18A1B4D02}"/>
              </a:ext>
            </a:extLst>
          </p:cNvPr>
          <p:cNvSpPr txBox="1"/>
          <p:nvPr/>
        </p:nvSpPr>
        <p:spPr>
          <a:xfrm>
            <a:off x="825983" y="2113005"/>
            <a:ext cx="4510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dirty="0"/>
              <a:t>Predict Age = 22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5995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919" y="289607"/>
            <a:ext cx="9218141" cy="93750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list of abbreviations</a:t>
            </a:r>
            <a:endParaRPr kumimoji="1" lang="en-US" altLang="zh-TW" sz="4800" dirty="0">
              <a:solidFill>
                <a:srgbClr val="FFC000">
                  <a:alpha val="98000"/>
                </a:srgbClr>
              </a:solidFill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</a:endParaRPr>
          </a:p>
        </p:txBody>
      </p:sp>
      <p:pic>
        <p:nvPicPr>
          <p:cNvPr id="4" name="圖片 3" descr="一張含有 文字 的圖片&#10;&#10;&#10;&#10;自動產生的描述">
            <a:extLst>
              <a:ext uri="{FF2B5EF4-FFF2-40B4-BE49-F238E27FC236}">
                <a16:creationId xmlns:a16="http://schemas.microsoft.com/office/drawing/2014/main" id="{CC32FE14-58EC-5549-8D2B-30CC06630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61" y="1206974"/>
            <a:ext cx="4050852" cy="56443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BDA3323-280E-3D45-8694-97F6F09A615B}"/>
              </a:ext>
            </a:extLst>
          </p:cNvPr>
          <p:cNvSpPr txBox="1"/>
          <p:nvPr/>
        </p:nvSpPr>
        <p:spPr>
          <a:xfrm>
            <a:off x="4796476" y="1227107"/>
            <a:ext cx="29882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Defensive: </a:t>
            </a:r>
          </a:p>
          <a:p>
            <a:r>
              <a:rPr kumimoji="1" lang="en-US" altLang="zh-TW" dirty="0"/>
              <a:t> GK = Goalkeeper </a:t>
            </a:r>
          </a:p>
          <a:p>
            <a:r>
              <a:rPr kumimoji="1" lang="en-US" altLang="zh-TW" dirty="0"/>
              <a:t> SW = Sweeper </a:t>
            </a:r>
          </a:p>
          <a:p>
            <a:r>
              <a:rPr kumimoji="1" lang="en-US" altLang="zh-TW" dirty="0"/>
              <a:t> RWB = Right Wing Back </a:t>
            </a:r>
          </a:p>
          <a:p>
            <a:r>
              <a:rPr kumimoji="1" lang="en-US" altLang="zh-TW" dirty="0"/>
              <a:t> RB = Right back</a:t>
            </a:r>
          </a:p>
          <a:p>
            <a:r>
              <a:rPr kumimoji="1" lang="en-US" altLang="zh-TW" dirty="0"/>
              <a:t> RCB = Right center back </a:t>
            </a:r>
          </a:p>
          <a:p>
            <a:r>
              <a:rPr kumimoji="1" lang="en-US" altLang="zh-TW" dirty="0"/>
              <a:t> CB = Center back</a:t>
            </a:r>
          </a:p>
          <a:p>
            <a:r>
              <a:rPr kumimoji="1" lang="en-US" altLang="zh-TW" dirty="0"/>
              <a:t> LCB = Left center back </a:t>
            </a:r>
          </a:p>
          <a:p>
            <a:r>
              <a:rPr kumimoji="1" lang="en-US" altLang="zh-TW" dirty="0"/>
              <a:t> LB = Left back </a:t>
            </a:r>
          </a:p>
          <a:p>
            <a:r>
              <a:rPr kumimoji="1" lang="en-US" altLang="zh-TW" dirty="0"/>
              <a:t> LWB = Left Wing Back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B61897B-AB48-904B-9456-3634BD724109}"/>
              </a:ext>
            </a:extLst>
          </p:cNvPr>
          <p:cNvSpPr txBox="1"/>
          <p:nvPr/>
        </p:nvSpPr>
        <p:spPr>
          <a:xfrm>
            <a:off x="8303741" y="1227107"/>
            <a:ext cx="365760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Midfielders:</a:t>
            </a:r>
          </a:p>
          <a:p>
            <a:r>
              <a:rPr lang="en-US" altLang="zh-TW" sz="1600" dirty="0"/>
              <a:t> RDM = Right defensive midfield</a:t>
            </a:r>
          </a:p>
          <a:p>
            <a:r>
              <a:rPr lang="en-US" altLang="zh-TW" sz="1600" dirty="0"/>
              <a:t> RCDM = Right center defensive midfield</a:t>
            </a:r>
          </a:p>
          <a:p>
            <a:r>
              <a:rPr lang="en-US" altLang="zh-TW" sz="1600" dirty="0"/>
              <a:t> CDM = Center defensive midfield</a:t>
            </a:r>
          </a:p>
          <a:p>
            <a:r>
              <a:rPr lang="en-US" altLang="zh-TW" sz="1600" dirty="0"/>
              <a:t> LCDM = Left center defensive midfield</a:t>
            </a:r>
          </a:p>
          <a:p>
            <a:r>
              <a:rPr lang="en-US" altLang="zh-TW" sz="1600" dirty="0"/>
              <a:t> LDM = Left defensive midfield</a:t>
            </a:r>
          </a:p>
          <a:p>
            <a:r>
              <a:rPr lang="en-US" altLang="zh-TW" sz="1600" dirty="0"/>
              <a:t> RWM = Right Wing Midfield</a:t>
            </a:r>
          </a:p>
          <a:p>
            <a:r>
              <a:rPr lang="en-US" altLang="zh-TW" sz="1600" dirty="0"/>
              <a:t> RM = Right midfield</a:t>
            </a:r>
          </a:p>
          <a:p>
            <a:r>
              <a:rPr lang="en-US" altLang="zh-TW" sz="1600" dirty="0"/>
              <a:t> RCM = Right center midfield </a:t>
            </a:r>
          </a:p>
          <a:p>
            <a:r>
              <a:rPr lang="en-US" altLang="zh-TW" sz="1600" dirty="0"/>
              <a:t> CM = Center Midfield </a:t>
            </a:r>
          </a:p>
          <a:p>
            <a:r>
              <a:rPr lang="en-US" altLang="zh-TW" sz="1600" dirty="0"/>
              <a:t> LCM = Left center midfield </a:t>
            </a:r>
          </a:p>
          <a:p>
            <a:r>
              <a:rPr lang="en-US" altLang="zh-TW" sz="1600" dirty="0"/>
              <a:t> LM = Left midfield </a:t>
            </a:r>
          </a:p>
          <a:p>
            <a:r>
              <a:rPr lang="en-US" altLang="zh-TW" sz="1600" dirty="0"/>
              <a:t> LWM = Left Wing Midfield</a:t>
            </a:r>
          </a:p>
          <a:p>
            <a:r>
              <a:rPr lang="en-US" altLang="zh-TW" sz="1600" dirty="0"/>
              <a:t> RAM = Right attacking midfield</a:t>
            </a:r>
          </a:p>
          <a:p>
            <a:r>
              <a:rPr lang="en-US" altLang="zh-TW" sz="1600" dirty="0"/>
              <a:t> RCAM = Right center attacking midfield</a:t>
            </a:r>
          </a:p>
          <a:p>
            <a:r>
              <a:rPr lang="en-US" altLang="zh-TW" sz="1600" dirty="0"/>
              <a:t> CAM = Center attacking midfield</a:t>
            </a:r>
          </a:p>
          <a:p>
            <a:r>
              <a:rPr lang="en-US" altLang="zh-TW" sz="1600" dirty="0"/>
              <a:t> LCAM = Left center attacking midfield</a:t>
            </a:r>
          </a:p>
          <a:p>
            <a:r>
              <a:rPr lang="en-US" altLang="zh-TW" sz="1600" dirty="0"/>
              <a:t> LAM = Left attacking midfield</a:t>
            </a:r>
          </a:p>
          <a:p>
            <a:br>
              <a:rPr lang="en-US" altLang="zh-TW" dirty="0"/>
            </a:b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4BE60AA-C8CC-8040-B42A-C4333A659172}"/>
              </a:ext>
            </a:extLst>
          </p:cNvPr>
          <p:cNvSpPr txBox="1"/>
          <p:nvPr/>
        </p:nvSpPr>
        <p:spPr>
          <a:xfrm>
            <a:off x="4796476" y="4260069"/>
            <a:ext cx="30150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 Forwards:</a:t>
            </a:r>
          </a:p>
          <a:p>
            <a:r>
              <a:rPr lang="en-US" altLang="zh-TW" dirty="0"/>
              <a:t> RF = Right forward</a:t>
            </a:r>
          </a:p>
          <a:p>
            <a:r>
              <a:rPr lang="en-US" altLang="zh-TW" dirty="0"/>
              <a:t> CF = Center forward</a:t>
            </a:r>
          </a:p>
          <a:p>
            <a:r>
              <a:rPr lang="en-US" altLang="zh-TW" dirty="0"/>
              <a:t> LF = Left forward</a:t>
            </a:r>
          </a:p>
          <a:p>
            <a:r>
              <a:rPr lang="en-US" altLang="zh-TW" dirty="0"/>
              <a:t> RS = Right Striker</a:t>
            </a:r>
          </a:p>
          <a:p>
            <a:r>
              <a:rPr lang="en-US" altLang="zh-TW" dirty="0"/>
              <a:t> ST = Striker</a:t>
            </a:r>
          </a:p>
          <a:p>
            <a:r>
              <a:rPr lang="en-US" altLang="zh-TW" dirty="0"/>
              <a:t> LS = Left Striker</a:t>
            </a:r>
          </a:p>
          <a:p>
            <a:pPr algn="l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60295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378" y="679621"/>
            <a:ext cx="4456680" cy="284206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Strike position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4E186D7-02E3-814D-91FE-90AD6F27D2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7195457" cy="68580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3D204A26-C6A6-FC4C-99EB-D23430920F8E}"/>
              </a:ext>
            </a:extLst>
          </p:cNvPr>
          <p:cNvSpPr txBox="1"/>
          <p:nvPr/>
        </p:nvSpPr>
        <p:spPr>
          <a:xfrm>
            <a:off x="7661189" y="1334530"/>
            <a:ext cx="40900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kumimoji="1" lang="en-US" altLang="zh-TW" sz="4000" dirty="0"/>
              <a:t>Correlation with 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4000" dirty="0"/>
              <a:t>Ball Control 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4000" dirty="0"/>
              <a:t>Finishing 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4000" dirty="0"/>
              <a:t>Dribbling</a:t>
            </a:r>
            <a:endParaRPr kumimoji="1"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395321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0643" y="1199477"/>
            <a:ext cx="4131338" cy="270108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Strike position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D204A26-C6A6-FC4C-99EB-D23430920F8E}"/>
              </a:ext>
            </a:extLst>
          </p:cNvPr>
          <p:cNvSpPr txBox="1"/>
          <p:nvPr/>
        </p:nvSpPr>
        <p:spPr>
          <a:xfrm>
            <a:off x="8501449" y="1334531"/>
            <a:ext cx="3249827" cy="389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kumimoji="1" lang="en-US" altLang="zh-TW" sz="4000" dirty="0"/>
              <a:t>Correlation with 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4000" dirty="0"/>
              <a:t>Ball Control 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4000" dirty="0"/>
              <a:t>Finishing 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4000" dirty="0"/>
              <a:t>Dribbling</a:t>
            </a:r>
            <a:endParaRPr kumimoji="1" lang="zh-TW" altLang="en-US" sz="4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EFDF5A-5BCF-B94A-8B12-0A3F7883E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64" y="135178"/>
            <a:ext cx="3991232" cy="3730793"/>
          </a:xfrm>
          <a:prstGeom prst="rect">
            <a:avLst/>
          </a:prstGeom>
        </p:spPr>
      </p:pic>
      <p:pic>
        <p:nvPicPr>
          <p:cNvPr id="8" name="圖片 7" descr="一張含有 相片, 牆, 室內 的圖片&#10;&#10;&#10;&#10;自動產生的描述">
            <a:extLst>
              <a:ext uri="{FF2B5EF4-FFF2-40B4-BE49-F238E27FC236}">
                <a16:creationId xmlns:a16="http://schemas.microsoft.com/office/drawing/2014/main" id="{8974B7FD-B228-4244-B69A-70E224288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6244" y="135178"/>
            <a:ext cx="4016753" cy="373079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DD96F3D-2B85-9641-9829-3349E28B3F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502" y="3944753"/>
            <a:ext cx="3101587" cy="283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82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2491500"/>
            <a:ext cx="8676222" cy="937500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Multiple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3502939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378" y="679621"/>
            <a:ext cx="4456680" cy="284206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Strike position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D204A26-C6A6-FC4C-99EB-D23430920F8E}"/>
              </a:ext>
            </a:extLst>
          </p:cNvPr>
          <p:cNvSpPr txBox="1"/>
          <p:nvPr/>
        </p:nvSpPr>
        <p:spPr>
          <a:xfrm>
            <a:off x="7661189" y="1334530"/>
            <a:ext cx="40900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kumimoji="1" lang="en-US" altLang="zh-TW" sz="4000" dirty="0"/>
              <a:t>Correlation with 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4000" dirty="0"/>
              <a:t>Ball Control 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4000" dirty="0"/>
              <a:t>Finishing 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4000" dirty="0"/>
              <a:t>Dribbling</a:t>
            </a:r>
            <a:endParaRPr kumimoji="1" lang="zh-TW" altLang="en-US" sz="4000" dirty="0"/>
          </a:p>
        </p:txBody>
      </p:sp>
      <p:pic>
        <p:nvPicPr>
          <p:cNvPr id="8" name="圖片 7" descr="一張含有 文字 的圖片&#10;&#10;&#10;&#10;自動產生的描述">
            <a:extLst>
              <a:ext uri="{FF2B5EF4-FFF2-40B4-BE49-F238E27FC236}">
                <a16:creationId xmlns:a16="http://schemas.microsoft.com/office/drawing/2014/main" id="{65BCD2DB-D34F-9E49-AE2B-E0C1BBFAD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24" y="1399618"/>
            <a:ext cx="6586152" cy="455964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B53D491-EF1B-A24E-A342-E66FB7AA7796}"/>
              </a:ext>
            </a:extLst>
          </p:cNvPr>
          <p:cNvSpPr/>
          <p:nvPr/>
        </p:nvSpPr>
        <p:spPr>
          <a:xfrm>
            <a:off x="440724" y="325678"/>
            <a:ext cx="70246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TW" sz="40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Multiple Linear Regression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9075132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6279" y="108750"/>
            <a:ext cx="8695779" cy="855077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Central Attack midfield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D204A26-C6A6-FC4C-99EB-D23430920F8E}"/>
              </a:ext>
            </a:extLst>
          </p:cNvPr>
          <p:cNvSpPr txBox="1"/>
          <p:nvPr/>
        </p:nvSpPr>
        <p:spPr>
          <a:xfrm>
            <a:off x="7661189" y="1334530"/>
            <a:ext cx="426086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kumimoji="1" lang="en-US" altLang="zh-TW" sz="4000" dirty="0"/>
              <a:t>Correlation with 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4000" dirty="0"/>
              <a:t>Ball Control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4000" dirty="0"/>
              <a:t>Finishing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4000" dirty="0"/>
              <a:t>Curve</a:t>
            </a:r>
            <a:endParaRPr kumimoji="1" lang="zh-TW" altLang="en-US" sz="4000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72A65DD-15B7-D843-966E-4EE524BE8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95" y="1212050"/>
            <a:ext cx="7315200" cy="553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7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79" y="195264"/>
            <a:ext cx="8676222" cy="150494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agenda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627BA73-D61B-7643-9285-9439A1F64ACB}"/>
              </a:ext>
            </a:extLst>
          </p:cNvPr>
          <p:cNvSpPr txBox="1"/>
          <p:nvPr/>
        </p:nvSpPr>
        <p:spPr>
          <a:xfrm>
            <a:off x="692717" y="2286000"/>
            <a:ext cx="108065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3200" dirty="0"/>
              <a:t>Data explore</a:t>
            </a:r>
          </a:p>
          <a:p>
            <a:pPr algn="l">
              <a:buClr>
                <a:srgbClr val="FF0000"/>
              </a:buClr>
            </a:pPr>
            <a:endParaRPr kumimoji="1" lang="en-US" altLang="zh-TW" sz="3200" dirty="0"/>
          </a:p>
          <a:p>
            <a:pPr marL="285750" indent="-285750" algn="l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3200" dirty="0"/>
              <a:t>Correlation between different position and skills</a:t>
            </a:r>
          </a:p>
          <a:p>
            <a:pPr algn="l">
              <a:buClr>
                <a:srgbClr val="FF0000"/>
              </a:buClr>
            </a:pPr>
            <a:endParaRPr kumimoji="1" lang="en-US" altLang="zh-TW" sz="3200" dirty="0"/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3200" dirty="0"/>
              <a:t>Next champion prediction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endParaRPr kumimoji="1" lang="en-US" altLang="zh-TW" sz="3200" dirty="0"/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3200"/>
              <a:t>Dream team</a:t>
            </a:r>
            <a:endParaRPr kumimoji="1"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505617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378" y="679621"/>
            <a:ext cx="4456680" cy="284206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Central Back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D204A26-C6A6-FC4C-99EB-D23430920F8E}"/>
              </a:ext>
            </a:extLst>
          </p:cNvPr>
          <p:cNvSpPr txBox="1"/>
          <p:nvPr/>
        </p:nvSpPr>
        <p:spPr>
          <a:xfrm>
            <a:off x="7661189" y="1334530"/>
            <a:ext cx="42608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kumimoji="1" lang="en-US" altLang="zh-TW" sz="4000" dirty="0"/>
              <a:t>Correlation with 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4000" dirty="0"/>
              <a:t>interceptions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4000" dirty="0"/>
              <a:t>Marking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4000" dirty="0"/>
              <a:t>Standing Tackle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4000" dirty="0"/>
              <a:t>Sliding Tackle</a:t>
            </a:r>
            <a:endParaRPr kumimoji="1" lang="zh-TW" altLang="en-US" sz="4000" dirty="0"/>
          </a:p>
        </p:txBody>
      </p:sp>
      <p:pic>
        <p:nvPicPr>
          <p:cNvPr id="4" name="圖片 3" descr="一張含有 文字 的圖片&#10;&#10;&#10;&#10;自動產生的描述">
            <a:extLst>
              <a:ext uri="{FF2B5EF4-FFF2-40B4-BE49-F238E27FC236}">
                <a16:creationId xmlns:a16="http://schemas.microsoft.com/office/drawing/2014/main" id="{E4FA175D-F44E-6A43-A871-BBE791120E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23" y="1181434"/>
            <a:ext cx="7099539" cy="490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191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378" y="679621"/>
            <a:ext cx="4456680" cy="284206"/>
          </a:xfrm>
          <a:noFill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Goal Keeper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3D204A26-C6A6-FC4C-99EB-D23430920F8E}"/>
              </a:ext>
            </a:extLst>
          </p:cNvPr>
          <p:cNvSpPr txBox="1"/>
          <p:nvPr/>
        </p:nvSpPr>
        <p:spPr>
          <a:xfrm>
            <a:off x="7661189" y="1334530"/>
            <a:ext cx="426086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0000"/>
              </a:buClr>
            </a:pPr>
            <a:r>
              <a:rPr kumimoji="1" lang="en-US" altLang="zh-TW" sz="4000" dirty="0"/>
              <a:t>Correlation with 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4000" dirty="0"/>
              <a:t>Diving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4000" dirty="0"/>
              <a:t>Handing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4000" dirty="0"/>
              <a:t>Kicking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4000" dirty="0"/>
              <a:t>Reflexes</a:t>
            </a:r>
            <a:endParaRPr kumimoji="1" lang="zh-TW" altLang="en-US" sz="4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8FDDA86C-DB03-FD4B-A2A8-D273F9763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42" y="1048516"/>
            <a:ext cx="7121325" cy="514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48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2491500"/>
            <a:ext cx="8676222" cy="93750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Best Squared </a:t>
            </a:r>
          </a:p>
        </p:txBody>
      </p:sp>
    </p:spTree>
    <p:extLst>
      <p:ext uri="{BB962C8B-B14F-4D97-AF65-F5344CB8AC3E}">
        <p14:creationId xmlns:p14="http://schemas.microsoft.com/office/powerpoint/2010/main" val="2712719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919" y="289607"/>
            <a:ext cx="9218141" cy="93750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4-3-3 formation</a:t>
            </a:r>
          </a:p>
        </p:txBody>
      </p:sp>
      <p:pic>
        <p:nvPicPr>
          <p:cNvPr id="4" name="圖片 3" descr="一張含有 文字 的圖片&#10;&#10;&#10;&#10;自動產生的描述">
            <a:extLst>
              <a:ext uri="{FF2B5EF4-FFF2-40B4-BE49-F238E27FC236}">
                <a16:creationId xmlns:a16="http://schemas.microsoft.com/office/drawing/2014/main" id="{CC32FE14-58EC-5549-8D2B-30CC06630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861" y="1206974"/>
            <a:ext cx="4050852" cy="5644315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BDA3323-280E-3D45-8694-97F6F09A615B}"/>
              </a:ext>
            </a:extLst>
          </p:cNvPr>
          <p:cNvSpPr txBox="1"/>
          <p:nvPr/>
        </p:nvSpPr>
        <p:spPr>
          <a:xfrm>
            <a:off x="4796476" y="1227107"/>
            <a:ext cx="29882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/>
              <a:t>Defensive: </a:t>
            </a:r>
          </a:p>
          <a:p>
            <a:r>
              <a:rPr kumimoji="1" lang="en-US" altLang="zh-TW" dirty="0"/>
              <a:t> GK = Goalkeeper </a:t>
            </a:r>
          </a:p>
          <a:p>
            <a:r>
              <a:rPr kumimoji="1" lang="en-US" altLang="zh-TW" dirty="0"/>
              <a:t> SW = Sweeper </a:t>
            </a:r>
          </a:p>
          <a:p>
            <a:r>
              <a:rPr kumimoji="1" lang="en-US" altLang="zh-TW" dirty="0"/>
              <a:t> RWB = Right Wing Back </a:t>
            </a:r>
          </a:p>
          <a:p>
            <a:r>
              <a:rPr kumimoji="1" lang="en-US" altLang="zh-TW" dirty="0"/>
              <a:t> RB = Right back</a:t>
            </a:r>
          </a:p>
          <a:p>
            <a:r>
              <a:rPr kumimoji="1" lang="en-US" altLang="zh-TW" dirty="0"/>
              <a:t> RCB = Right center back </a:t>
            </a:r>
          </a:p>
          <a:p>
            <a:r>
              <a:rPr kumimoji="1" lang="en-US" altLang="zh-TW" dirty="0"/>
              <a:t> CB = Center back</a:t>
            </a:r>
          </a:p>
          <a:p>
            <a:r>
              <a:rPr kumimoji="1" lang="en-US" altLang="zh-TW" dirty="0"/>
              <a:t> LCB = Left center back </a:t>
            </a:r>
          </a:p>
          <a:p>
            <a:r>
              <a:rPr kumimoji="1" lang="en-US" altLang="zh-TW" dirty="0"/>
              <a:t> LB = Left back </a:t>
            </a:r>
          </a:p>
          <a:p>
            <a:r>
              <a:rPr kumimoji="1" lang="en-US" altLang="zh-TW" dirty="0"/>
              <a:t> LWB = Left Wing Back 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B61897B-AB48-904B-9456-3634BD724109}"/>
              </a:ext>
            </a:extLst>
          </p:cNvPr>
          <p:cNvSpPr txBox="1"/>
          <p:nvPr/>
        </p:nvSpPr>
        <p:spPr>
          <a:xfrm>
            <a:off x="8303741" y="1227107"/>
            <a:ext cx="3657600" cy="606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/>
              <a:t>Midfielders:</a:t>
            </a:r>
          </a:p>
          <a:p>
            <a:r>
              <a:rPr lang="en-US" altLang="zh-TW" sz="1600" dirty="0"/>
              <a:t> RDM = Right defensive midfield</a:t>
            </a:r>
          </a:p>
          <a:p>
            <a:r>
              <a:rPr lang="en-US" altLang="zh-TW" sz="1600" dirty="0"/>
              <a:t> RCDM = Right center defensive midfield</a:t>
            </a:r>
          </a:p>
          <a:p>
            <a:r>
              <a:rPr lang="en-US" altLang="zh-TW" sz="1600" dirty="0"/>
              <a:t> CDM = Center defensive midfield</a:t>
            </a:r>
          </a:p>
          <a:p>
            <a:r>
              <a:rPr lang="en-US" altLang="zh-TW" sz="1600" dirty="0"/>
              <a:t> LCDM = Left center defensive midfield</a:t>
            </a:r>
          </a:p>
          <a:p>
            <a:r>
              <a:rPr lang="en-US" altLang="zh-TW" sz="1600" dirty="0"/>
              <a:t> LDM = Left defensive midfield</a:t>
            </a:r>
          </a:p>
          <a:p>
            <a:r>
              <a:rPr lang="en-US" altLang="zh-TW" sz="1600" dirty="0"/>
              <a:t> RWM = Right Wing Midfield</a:t>
            </a:r>
          </a:p>
          <a:p>
            <a:r>
              <a:rPr lang="en-US" altLang="zh-TW" sz="1600" dirty="0"/>
              <a:t> RM = Right midfield</a:t>
            </a:r>
          </a:p>
          <a:p>
            <a:r>
              <a:rPr lang="en-US" altLang="zh-TW" sz="1600" dirty="0"/>
              <a:t> RCM = Right center midfield </a:t>
            </a:r>
          </a:p>
          <a:p>
            <a:r>
              <a:rPr lang="en-US" altLang="zh-TW" sz="1600" dirty="0"/>
              <a:t> CM = Center Midfield </a:t>
            </a:r>
          </a:p>
          <a:p>
            <a:r>
              <a:rPr lang="en-US" altLang="zh-TW" sz="1600" dirty="0"/>
              <a:t> LCM = Left center midfield </a:t>
            </a:r>
          </a:p>
          <a:p>
            <a:r>
              <a:rPr lang="en-US" altLang="zh-TW" sz="1600" dirty="0"/>
              <a:t> LM = Left midfield </a:t>
            </a:r>
          </a:p>
          <a:p>
            <a:r>
              <a:rPr lang="en-US" altLang="zh-TW" sz="1600" dirty="0"/>
              <a:t> LWM = Left Wing Midfield</a:t>
            </a:r>
          </a:p>
          <a:p>
            <a:r>
              <a:rPr lang="en-US" altLang="zh-TW" sz="1600" dirty="0"/>
              <a:t> RAM = Right attacking midfield</a:t>
            </a:r>
          </a:p>
          <a:p>
            <a:r>
              <a:rPr lang="en-US" altLang="zh-TW" sz="1600" dirty="0"/>
              <a:t> RCAM = Right center attacking midfield</a:t>
            </a:r>
          </a:p>
          <a:p>
            <a:r>
              <a:rPr lang="en-US" altLang="zh-TW" sz="1600" dirty="0"/>
              <a:t> CAM = Center attacking midfield</a:t>
            </a:r>
          </a:p>
          <a:p>
            <a:r>
              <a:rPr lang="en-US" altLang="zh-TW" sz="1600" dirty="0"/>
              <a:t> LCAM = Left center attacking midfield</a:t>
            </a:r>
          </a:p>
          <a:p>
            <a:r>
              <a:rPr lang="en-US" altLang="zh-TW" sz="1600" dirty="0"/>
              <a:t> LAM = Left attacking midfield</a:t>
            </a:r>
          </a:p>
          <a:p>
            <a:br>
              <a:rPr lang="en-US" altLang="zh-TW" dirty="0"/>
            </a:br>
            <a:endParaRPr kumimoji="1" lang="zh-TW" altLang="en-US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4BE60AA-C8CC-8040-B42A-C4333A659172}"/>
              </a:ext>
            </a:extLst>
          </p:cNvPr>
          <p:cNvSpPr txBox="1"/>
          <p:nvPr/>
        </p:nvSpPr>
        <p:spPr>
          <a:xfrm>
            <a:off x="4796476" y="4260069"/>
            <a:ext cx="30150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 Forwards:</a:t>
            </a:r>
          </a:p>
          <a:p>
            <a:r>
              <a:rPr lang="en-US" altLang="zh-TW" dirty="0"/>
              <a:t> RF = Right forward</a:t>
            </a:r>
          </a:p>
          <a:p>
            <a:r>
              <a:rPr lang="en-US" altLang="zh-TW" dirty="0"/>
              <a:t> CF = Center forward</a:t>
            </a:r>
          </a:p>
          <a:p>
            <a:r>
              <a:rPr lang="en-US" altLang="zh-TW" dirty="0"/>
              <a:t> LF = Left forward</a:t>
            </a:r>
          </a:p>
          <a:p>
            <a:r>
              <a:rPr lang="en-US" altLang="zh-TW" dirty="0"/>
              <a:t> RS = Right Striker</a:t>
            </a:r>
          </a:p>
          <a:p>
            <a:r>
              <a:rPr lang="en-US" altLang="zh-TW" dirty="0"/>
              <a:t> ST = Striker</a:t>
            </a:r>
          </a:p>
          <a:p>
            <a:r>
              <a:rPr lang="en-US" altLang="zh-TW" dirty="0"/>
              <a:t> LS = Left Striker</a:t>
            </a:r>
          </a:p>
          <a:p>
            <a:pPr algn="l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2288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919" y="289607"/>
            <a:ext cx="9218141" cy="93750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4-3-3 formation</a:t>
            </a:r>
          </a:p>
        </p:txBody>
      </p:sp>
      <p:pic>
        <p:nvPicPr>
          <p:cNvPr id="6" name="圖片 5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4D461E0C-AA47-604C-B8DB-5ACCF60C4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083" y="1516704"/>
            <a:ext cx="8215292" cy="476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3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919" y="289607"/>
            <a:ext cx="9218141" cy="93750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4-3-3 formation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C6FEE84-35D1-194B-AA23-3848055C74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20" y="1227107"/>
            <a:ext cx="4942897" cy="441603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4562537-76C8-0B4F-AD5F-73C4B30BD3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7064" y="1227107"/>
            <a:ext cx="3365500" cy="30543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2F5A5B9-B34D-854F-A7B1-7AC7F6C06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2647" y="3514043"/>
            <a:ext cx="3352800" cy="305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57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101851"/>
            <a:ext cx="8676222" cy="93750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Best Squared </a:t>
            </a:r>
          </a:p>
        </p:txBody>
      </p:sp>
      <p:pic>
        <p:nvPicPr>
          <p:cNvPr id="5" name="圖片 4" descr="一張含有 個人, 室內, 牆 的圖片&#10;&#10;&#10;&#10;自動產生的描述">
            <a:extLst>
              <a:ext uri="{FF2B5EF4-FFF2-40B4-BE49-F238E27FC236}">
                <a16:creationId xmlns:a16="http://schemas.microsoft.com/office/drawing/2014/main" id="{20B6117F-17AF-D647-88D4-8C92EB67F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347" y="986268"/>
            <a:ext cx="1943521" cy="291528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F7649AC-9A00-6C43-8AF4-0B74F5859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334" y="1084637"/>
            <a:ext cx="2050334" cy="249054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D9D6A9B-E063-F043-88F3-4B4B3BCD20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5463" y="1021614"/>
            <a:ext cx="1650064" cy="259885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6274D6C-C5B1-E645-8EB5-4B057D848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9084" y="3743776"/>
            <a:ext cx="1950081" cy="2962265"/>
          </a:xfrm>
          <a:prstGeom prst="rect">
            <a:avLst/>
          </a:prstGeom>
        </p:spPr>
      </p:pic>
      <p:pic>
        <p:nvPicPr>
          <p:cNvPr id="15" name="圖片 14" descr="一張含有 文字 的圖片&#10;&#10;&#10;&#10;自動產生的描述">
            <a:extLst>
              <a:ext uri="{FF2B5EF4-FFF2-40B4-BE49-F238E27FC236}">
                <a16:creationId xmlns:a16="http://schemas.microsoft.com/office/drawing/2014/main" id="{4D8BD5B2-10FD-1F46-9BE6-99D3CDCE6E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9571" y="869877"/>
            <a:ext cx="1802981" cy="272116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AE750ED-2261-964E-9CCE-A09ED79016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79245" y="3429000"/>
            <a:ext cx="3341333" cy="3797709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B03F0E9-B031-0640-BEFB-C5BEBD535B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556941" y="3743776"/>
            <a:ext cx="1840027" cy="2721166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B85D9EA-2524-C545-832C-71D8DCE9C87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0464" y="3772467"/>
            <a:ext cx="2000607" cy="3019434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93B2ED8-32B4-8247-BC83-DF569620980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0392" y="771008"/>
            <a:ext cx="2010157" cy="2972768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101EE757-845C-1644-9F9D-22423CA39DF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20992" y="808719"/>
            <a:ext cx="1901276" cy="2811746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37CF05CD-0446-414C-91F9-310D2FB31B9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7132" y="3814504"/>
            <a:ext cx="2010157" cy="2972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59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2491500"/>
            <a:ext cx="8676222" cy="93750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Champions prediction</a:t>
            </a:r>
          </a:p>
        </p:txBody>
      </p:sp>
    </p:spTree>
    <p:extLst>
      <p:ext uri="{BB962C8B-B14F-4D97-AF65-F5344CB8AC3E}">
        <p14:creationId xmlns:p14="http://schemas.microsoft.com/office/powerpoint/2010/main" val="29561062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63" y="331096"/>
            <a:ext cx="8676222" cy="93750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Champions prediction</a:t>
            </a:r>
          </a:p>
        </p:txBody>
      </p:sp>
      <p:pic>
        <p:nvPicPr>
          <p:cNvPr id="4" name="圖片 3" descr="一張含有 螢幕擷取畫面 的圖片&#10;&#10;&#10;&#10;自動產生的描述">
            <a:extLst>
              <a:ext uri="{FF2B5EF4-FFF2-40B4-BE49-F238E27FC236}">
                <a16:creationId xmlns:a16="http://schemas.microsoft.com/office/drawing/2014/main" id="{661B8A8A-D9B1-494F-8D09-0F70A68D2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750" y="1560612"/>
            <a:ext cx="3391568" cy="459439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783D10E-8094-5644-AD4C-EECA77424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2843" y="1280953"/>
            <a:ext cx="2148409" cy="542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509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542384"/>
            <a:ext cx="8676222" cy="93750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Champions prediction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90B2F60-C081-8C41-9642-CE905B382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631" y="1673392"/>
            <a:ext cx="3263900" cy="4991100"/>
          </a:xfrm>
          <a:prstGeom prst="rect">
            <a:avLst/>
          </a:prstGeom>
        </p:spPr>
      </p:pic>
      <p:pic>
        <p:nvPicPr>
          <p:cNvPr id="10" name="圖片 9" descr="一張含有 簾, 藍色, 傢俱, 個人 的圖片&#10;&#10;&#10;&#10;自動產生的描述">
            <a:extLst>
              <a:ext uri="{FF2B5EF4-FFF2-40B4-BE49-F238E27FC236}">
                <a16:creationId xmlns:a16="http://schemas.microsoft.com/office/drawing/2014/main" id="{EC313D40-50E2-2644-A42B-CD628FDFA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7528" y="1709385"/>
            <a:ext cx="7420841" cy="432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325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79" y="195264"/>
            <a:ext cx="8676222" cy="1504949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Introduction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F8C27ED-FA90-9A42-8EF7-D14E5F448349}"/>
              </a:ext>
            </a:extLst>
          </p:cNvPr>
          <p:cNvSpPr txBox="1"/>
          <p:nvPr/>
        </p:nvSpPr>
        <p:spPr>
          <a:xfrm>
            <a:off x="814388" y="2414588"/>
            <a:ext cx="109438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3600" dirty="0" err="1"/>
              <a:t>Kaggle.com</a:t>
            </a:r>
            <a:endParaRPr kumimoji="1" lang="en-US" altLang="zh-TW" sz="3600" dirty="0"/>
          </a:p>
          <a:p>
            <a:pPr marL="285750" indent="-285750" algn="l">
              <a:buClr>
                <a:srgbClr val="FF0000"/>
              </a:buClr>
              <a:buFont typeface="Wingdings" pitchFamily="2" charset="2"/>
              <a:buChar char="l"/>
            </a:pPr>
            <a:endParaRPr kumimoji="1" lang="en-US" altLang="zh-TW" sz="3600" dirty="0"/>
          </a:p>
          <a:p>
            <a:pPr marL="285750" indent="-285750" algn="l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3600" dirty="0"/>
              <a:t>18206 Soccer Players Data</a:t>
            </a:r>
          </a:p>
          <a:p>
            <a:pPr marL="285750" indent="-285750" algn="l">
              <a:buClr>
                <a:srgbClr val="FF0000"/>
              </a:buClr>
              <a:buFont typeface="Wingdings" pitchFamily="2" charset="2"/>
              <a:buChar char="l"/>
            </a:pPr>
            <a:endParaRPr kumimoji="1" lang="en-US" altLang="zh-TW" sz="3600" dirty="0"/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3600" dirty="0"/>
              <a:t>Nationality, Wage, Value, Overall Score, Potential Score, Position, Score of different Position, Aggression, Reactions, </a:t>
            </a:r>
            <a:r>
              <a:rPr kumimoji="1" lang="en-US" altLang="zh-TW" sz="3600" dirty="0" err="1"/>
              <a:t>ShortPassing</a:t>
            </a:r>
            <a:r>
              <a:rPr kumimoji="1" lang="en-US" altLang="zh-TW" sz="3600" dirty="0"/>
              <a:t> etc. 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658026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79" y="195265"/>
            <a:ext cx="8676222" cy="93750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Data Clean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F8C27ED-FA90-9A42-8EF7-D14E5F448349}"/>
              </a:ext>
            </a:extLst>
          </p:cNvPr>
          <p:cNvSpPr txBox="1"/>
          <p:nvPr/>
        </p:nvSpPr>
        <p:spPr>
          <a:xfrm>
            <a:off x="814388" y="2414588"/>
            <a:ext cx="10943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3600" dirty="0"/>
              <a:t>Club, Club Logo, Photo, Flag, Loaned From, Real Face, Body Type, Contract Valid Until, Release Clause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3600" dirty="0"/>
              <a:t>Players who have N/A Value</a:t>
            </a:r>
            <a:endParaRPr kumimoji="1"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747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89" y="2491500"/>
            <a:ext cx="8676222" cy="93750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Backgrounds</a:t>
            </a:r>
          </a:p>
        </p:txBody>
      </p:sp>
    </p:spTree>
    <p:extLst>
      <p:ext uri="{BB962C8B-B14F-4D97-AF65-F5344CB8AC3E}">
        <p14:creationId xmlns:p14="http://schemas.microsoft.com/office/powerpoint/2010/main" val="3127162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7879" y="195265"/>
            <a:ext cx="8676222" cy="93750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Player Age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F8C27ED-FA90-9A42-8EF7-D14E5F448349}"/>
              </a:ext>
            </a:extLst>
          </p:cNvPr>
          <p:cNvSpPr txBox="1"/>
          <p:nvPr/>
        </p:nvSpPr>
        <p:spPr>
          <a:xfrm>
            <a:off x="8853055" y="1456222"/>
            <a:ext cx="28999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3600" dirty="0"/>
              <a:t> 20~26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3600" dirty="0"/>
              <a:t>Almost 10000 players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endParaRPr kumimoji="1" lang="zh-TW" altLang="en-US" sz="3600" dirty="0"/>
          </a:p>
        </p:txBody>
      </p:sp>
      <p:pic>
        <p:nvPicPr>
          <p:cNvPr id="5" name="圖片 4" descr="一張含有 牆, 相片, 室內, 物件 的圖片&#10;&#10;&#10;&#10;自動產生的描述">
            <a:extLst>
              <a:ext uri="{FF2B5EF4-FFF2-40B4-BE49-F238E27FC236}">
                <a16:creationId xmlns:a16="http://schemas.microsoft.com/office/drawing/2014/main" id="{44DF67DF-F4FA-7646-A8E1-47C46150CE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13" y="1132765"/>
            <a:ext cx="6096000" cy="56726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A6F8BB4-E0C6-884C-9A20-334FFCB3E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733" y="1132765"/>
            <a:ext cx="1771519" cy="548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2434" y="15563"/>
            <a:ext cx="5992057" cy="8818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Nationality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0C8D557-D8B6-6849-8195-69DE68634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09" y="15563"/>
            <a:ext cx="7117582" cy="684242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748BC5F-9B68-7941-8FBD-E31935458F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8492" y="1013846"/>
            <a:ext cx="2917436" cy="5727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151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-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718" y="-20"/>
            <a:ext cx="5318854" cy="93750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Preferred Foot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F8C27ED-FA90-9A42-8EF7-D14E5F448349}"/>
              </a:ext>
            </a:extLst>
          </p:cNvPr>
          <p:cNvSpPr txBox="1"/>
          <p:nvPr/>
        </p:nvSpPr>
        <p:spPr>
          <a:xfrm>
            <a:off x="7039627" y="1218228"/>
            <a:ext cx="3863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3600" dirty="0"/>
              <a:t>Left : 23.13%</a:t>
            </a:r>
          </a:p>
          <a:p>
            <a:pPr marL="285750" indent="-285750">
              <a:buClr>
                <a:srgbClr val="FF0000"/>
              </a:buClr>
              <a:buFont typeface="Wingdings" pitchFamily="2" charset="2"/>
              <a:buChar char="l"/>
            </a:pPr>
            <a:r>
              <a:rPr kumimoji="1" lang="en-US" altLang="zh-TW" sz="3600" dirty="0"/>
              <a:t>Right : 76.61%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8E249AD-D706-AE4F-AD29-C25E26FCC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" y="-10"/>
            <a:ext cx="6713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74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2266A2F5-24C7-D94B-8335-FF46F34BE2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1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6444F20-EBDB-524D-B582-F4FD9423D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563" y="280728"/>
            <a:ext cx="5318854" cy="93750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kumimoji="1" lang="en-US" altLang="zh-TW" sz="4800" dirty="0">
                <a:solidFill>
                  <a:srgbClr val="FFC000">
                    <a:alpha val="98000"/>
                  </a:srgbClr>
                </a:soli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Value Player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850C6DAE-870E-5346-A963-6A3B7D2C32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5545" y="1498946"/>
            <a:ext cx="8249760" cy="535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48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網狀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kumimoji="1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685</TotalTime>
  <Words>318</Words>
  <Application>Microsoft Macintosh PowerPoint</Application>
  <PresentationFormat>寬螢幕</PresentationFormat>
  <Paragraphs>149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4" baseType="lpstr">
      <vt:lpstr>Arial</vt:lpstr>
      <vt:lpstr>Calibri</vt:lpstr>
      <vt:lpstr>Century Gothic</vt:lpstr>
      <vt:lpstr>Wingdings</vt:lpstr>
      <vt:lpstr>網狀</vt:lpstr>
      <vt:lpstr>FIFA 19 analysis Soccer: Live it and love it</vt:lpstr>
      <vt:lpstr>agenda</vt:lpstr>
      <vt:lpstr>Introduction</vt:lpstr>
      <vt:lpstr>Data Clean</vt:lpstr>
      <vt:lpstr>Backgrounds</vt:lpstr>
      <vt:lpstr>Player Age</vt:lpstr>
      <vt:lpstr>Nationality</vt:lpstr>
      <vt:lpstr>Preferred Foot</vt:lpstr>
      <vt:lpstr>Value Player</vt:lpstr>
      <vt:lpstr>PowerPoint 簡報</vt:lpstr>
      <vt:lpstr>Adaptation</vt:lpstr>
      <vt:lpstr>Simple Linear Regression</vt:lpstr>
      <vt:lpstr>Potential growth ~ Age</vt:lpstr>
      <vt:lpstr>list of abbreviations</vt:lpstr>
      <vt:lpstr>Strike position</vt:lpstr>
      <vt:lpstr>Strike position</vt:lpstr>
      <vt:lpstr>Multiple Linear Regression</vt:lpstr>
      <vt:lpstr>Strike position</vt:lpstr>
      <vt:lpstr>Central Attack midfield</vt:lpstr>
      <vt:lpstr>Central Back</vt:lpstr>
      <vt:lpstr>Goal Keeper</vt:lpstr>
      <vt:lpstr>Best Squared </vt:lpstr>
      <vt:lpstr>4-3-3 formation</vt:lpstr>
      <vt:lpstr>4-3-3 formation</vt:lpstr>
      <vt:lpstr>4-3-3 formation</vt:lpstr>
      <vt:lpstr>Best Squared </vt:lpstr>
      <vt:lpstr>Champions prediction</vt:lpstr>
      <vt:lpstr>Champions prediction</vt:lpstr>
      <vt:lpstr>Champions 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FIFA 19 analysis</dc:title>
  <dc:creator>Marco Lin</dc:creator>
  <cp:lastModifiedBy>Marco Lin</cp:lastModifiedBy>
  <cp:revision>30</cp:revision>
  <dcterms:created xsi:type="dcterms:W3CDTF">2019-03-04T21:10:51Z</dcterms:created>
  <dcterms:modified xsi:type="dcterms:W3CDTF">2019-03-06T08:20:07Z</dcterms:modified>
</cp:coreProperties>
</file>